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2" r:id="rId1"/>
  </p:sldMasterIdLst>
  <p:notesMasterIdLst>
    <p:notesMasterId r:id="rId28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3" r:id="rId20"/>
    <p:sldId id="274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Amatic SC" pitchFamily="2" charset="-79"/>
      <p:regular r:id="rId29"/>
      <p:bold r:id="rId30"/>
    </p:embeddedFont>
    <p:embeddedFont>
      <p:font typeface="Inconsolata" pitchFamily="49" charset="77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Light" panose="02000000000000000000" pitchFamily="2" charset="0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Roboto Thin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/>
    <p:restoredTop sz="79787"/>
  </p:normalViewPr>
  <p:slideViewPr>
    <p:cSldViewPr snapToGrid="0" snapToObjects="1">
      <p:cViewPr varScale="1">
        <p:scale>
          <a:sx n="118" d="100"/>
          <a:sy n="118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51c91b662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51c91b662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51c91b662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51c91b662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1c91b6627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1c91b6627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1c91b6627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51c91b6627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1c91b6627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1c91b6627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1c91b6627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1c91b6627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1c91b662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1c91b662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51c91b6627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51c91b6627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1c91b662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1c91b6627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1c91b662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1c91b6627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83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1c91b662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1c91b662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650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51c91b6627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51c91b6627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51c91b6627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51c91b6627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1c91b6627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1c91b6627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1c91b6627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1c91b6627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51c91b6627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51c91b6627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51c91b6627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51c91b6627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51c91b6627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51c91b6627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1c91b662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1c91b662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later in the week we'll cover the basics of agile development and testing web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1c91b662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1c91b662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1c91b662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51c91b662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1c91b662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1c91b662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AdobeStock_57847954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1c91b662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51c91b662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shutterstock_1169083885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1c91b662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1c91b662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1c91b662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1c91b662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slint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15.1</a:t>
            </a:r>
            <a:endParaRPr/>
          </a:p>
        </p:txBody>
      </p:sp>
      <p:sp>
        <p:nvSpPr>
          <p:cNvPr id="1040" name="Google Shape;1040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Linting and Projects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37" name="Google Shape;1137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 Required, But Nice to Have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8" name="Google Shape;1138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64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4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4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4"/>
          <p:cNvSpPr txBox="1">
            <a:spLocks noGrp="1"/>
          </p:cNvSpPr>
          <p:nvPr>
            <p:ph type="subTitle" idx="2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Incorporate authentication (JSON Web Tokens, sessions, etc.)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64"/>
          <p:cNvSpPr txBox="1">
            <a:spLocks noGrp="1"/>
          </p:cNvSpPr>
          <p:nvPr>
            <p:ph type="subTitle" idx="3"/>
          </p:nvPr>
        </p:nvSpPr>
        <p:spPr>
          <a:xfrm>
            <a:off x="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an existing public dataset to power the database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64"/>
          <p:cNvSpPr txBox="1">
            <a:spLocks noGrp="1"/>
          </p:cNvSpPr>
          <p:nvPr>
            <p:ph type="subTitle" idx="4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Create a strategy for sharing data across team members, e.g., a seed/</a:t>
            </a:r>
            <a:r>
              <a:rPr lang="en" sz="1800" dirty="0" err="1">
                <a:latin typeface="Roboto"/>
                <a:ea typeface="Roboto"/>
                <a:cs typeface="Roboto"/>
                <a:sym typeface="Roboto"/>
              </a:rPr>
              <a:t>schema.sql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file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8" name="Google Shape;1148;p6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7698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6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64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26250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1156" name="Google Shape;1156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</a:t>
            </a:r>
            <a:r>
              <a:rPr lang="en">
                <a:solidFill>
                  <a:schemeClr val="dk1"/>
                </a:solidFill>
              </a:rPr>
              <a:t>formal, </a:t>
            </a:r>
            <a:r>
              <a:rPr lang="en"/>
              <a:t>10-minute presentation must include: </a:t>
            </a:r>
            <a:endParaRPr/>
          </a:p>
        </p:txBody>
      </p:sp>
      <p:sp>
        <p:nvSpPr>
          <p:cNvPr id="1157" name="Google Shape;1157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58" name="Google Shape;1158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Your application’s overall concept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162" name="Google Shape;1162;p65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motivation for your application’s development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5"/>
          <p:cNvSpPr txBox="1">
            <a:spLocks noGrp="1"/>
          </p:cNvSpPr>
          <p:nvPr>
            <p:ph type="subTitle" idx="3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Your design process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166" name="Google Shape;1166;p65"/>
          <p:cNvSpPr txBox="1">
            <a:spLocks noGrp="1"/>
          </p:cNvSpPr>
          <p:nvPr>
            <p:ph type="subTitle" idx="4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Technologies used (and a brief description of how they work)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65"/>
          <p:cNvSpPr txBox="1">
            <a:spLocks noGrp="1"/>
          </p:cNvSpPr>
          <p:nvPr>
            <p:ph type="subTitle" idx="5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demonstration of the application’s functionality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5"/>
          <p:cNvSpPr txBox="1">
            <a:spLocks noGrp="1"/>
          </p:cNvSpPr>
          <p:nvPr>
            <p:ph type="subTitle" idx="6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Directions for future development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3" name="Google Shape;1173;p6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6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6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6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65"/>
          <p:cNvPicPr preferRelativeResize="0"/>
          <p:nvPr/>
        </p:nvPicPr>
        <p:blipFill rotWithShape="1">
          <a:blip r:embed="rId4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1185" name="Google Shape;1185;p6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86" name="Google Shape;1186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1193" name="Google Shape;119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94" name="Google Shape;119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will be assessed on the following: </a:t>
            </a:r>
            <a:endParaRPr/>
          </a:p>
        </p:txBody>
      </p:sp>
      <p:sp>
        <p:nvSpPr>
          <p:cNvPr id="1196" name="Google Shape;1196;p6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1197" name="Google Shape;1197;p6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1198" name="Google Shape;1198;p6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1199" name="Google Shape;1199;p6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1200" name="Google Shape;1200;p6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Group Activity: </a:t>
            </a:r>
            <a:br>
              <a:rPr lang="en" sz="3000" b="1" dirty="0"/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Create a Repository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Work with your project group to create project repos in GitHub and invite each other as collaborators.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6" name="Google Shape;1206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07" name="Google Shape;1207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14" name="Google Shape;1214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Linting</a:t>
            </a:r>
            <a:endParaRPr/>
          </a:p>
        </p:txBody>
      </p:sp>
      <p:sp>
        <p:nvSpPr>
          <p:cNvPr id="1216" name="Google Shape;1216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0"/>
          <p:cNvSpPr txBox="1">
            <a:spLocks noGrp="1"/>
          </p:cNvSpPr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What is a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linter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? </a:t>
            </a:r>
            <a:br>
              <a:rPr lang="en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Why would we use one?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2" name="Google Shape;122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23" name="Google Shape;1223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Linter</a:t>
            </a:r>
            <a:endParaRPr/>
          </a:p>
        </p:txBody>
      </p:sp>
      <p:sp>
        <p:nvSpPr>
          <p:cNvPr id="1229" name="Google Shape;1229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30" name="Google Shape;1230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 </a:t>
            </a:r>
            <a:r>
              <a:rPr lang="en" sz="1500" b="1" dirty="0"/>
              <a:t>linter</a:t>
            </a:r>
            <a:r>
              <a:rPr lang="en" sz="1500" dirty="0"/>
              <a:t> is a tool that we can use to analyze our code for potential errors as we’re writing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Linters can are used to enforce customizable formatting and code quality rules.</a:t>
            </a:r>
            <a:endParaRPr sz="1500" dirty="0"/>
          </a:p>
        </p:txBody>
      </p:sp>
      <p:sp>
        <p:nvSpPr>
          <p:cNvPr id="1233" name="Google Shape;1233;p7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What is a JavaScript linter?</a:t>
            </a:r>
            <a:endParaRPr sz="1400" b="1"/>
          </a:p>
        </p:txBody>
      </p:sp>
      <p:sp>
        <p:nvSpPr>
          <p:cNvPr id="1234" name="Google Shape;1234;p7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Linters help teams write more consistent and readable code according to what they consider best practices.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Linters also help identify potential errors before code is even run, thus improving overall code quality.</a:t>
            </a:r>
            <a:endParaRPr sz="1500" dirty="0"/>
          </a:p>
        </p:txBody>
      </p:sp>
      <p:sp>
        <p:nvSpPr>
          <p:cNvPr id="1235" name="Google Shape;1235;p7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Why would we use a linter? </a:t>
            </a:r>
            <a:endParaRPr sz="14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42" name="Google Shape;1242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0683-4FE0-744C-A3B4-2E6BF01A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953D0-854F-A849-9B24-1EAD8278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51"/>
            <a:ext cx="9144000" cy="45761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4156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There are several libraries available for linting JavaScript code, but ESLint, the one we’ll be working with, is the most popular: </a:t>
            </a: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eslint.org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1" name="Google Shape;124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42" name="Google Shape;1242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21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0"/>
          <p:cNvSpPr txBox="1">
            <a:spLocks noGrp="1"/>
          </p:cNvSpPr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Roboto Light"/>
                <a:ea typeface="Roboto Light"/>
                <a:cs typeface="Roboto Light"/>
                <a:sym typeface="Roboto Light"/>
              </a:rPr>
              <a:t>Sit with your Groups!</a:t>
            </a:r>
            <a:endParaRPr sz="6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2" name="Google Shape;122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23" name="Google Shape;1223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92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Partner Activity: </a:t>
            </a:r>
            <a:br>
              <a:rPr lang="en" sz="3000" b="1" dirty="0">
                <a:solidFill>
                  <a:schemeClr val="dk1"/>
                </a:solidFill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Lint Example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examine a JavaScript file without </a:t>
            </a:r>
            <a:r>
              <a:rPr lang="en" sz="18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ESLint</a:t>
            </a: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and attempt to identify issues with the code.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5" name="Google Shape;125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56" name="Google Shape;1256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7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69" name="Google Shape;1269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76"/>
          <p:cNvSpPr txBox="1">
            <a:spLocks noGrp="1"/>
          </p:cNvSpPr>
          <p:nvPr>
            <p:ph type="title"/>
          </p:nvPr>
        </p:nvSpPr>
        <p:spPr>
          <a:xfrm>
            <a:off x="274325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 CI </a:t>
            </a:r>
            <a:br>
              <a:rPr lang="en"/>
            </a:br>
            <a:r>
              <a:rPr lang="en"/>
              <a:t>(Continuous Integration)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Travis CI? </a:t>
            </a:r>
            <a:endParaRPr/>
          </a:p>
        </p:txBody>
      </p:sp>
      <p:sp>
        <p:nvSpPr>
          <p:cNvPr id="1276" name="Google Shape;1276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7" name="Google Shape;1277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77"/>
          <p:cNvSpPr txBox="1">
            <a:spLocks noGrp="1"/>
          </p:cNvSpPr>
          <p:nvPr>
            <p:ph type="subTitle" idx="1"/>
          </p:nvPr>
        </p:nvSpPr>
        <p:spPr>
          <a:xfrm>
            <a:off x="12300" y="6521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next activity, we will set up Travis CI. </a:t>
            </a:r>
            <a:endParaRPr/>
          </a:p>
        </p:txBody>
      </p:sp>
      <p:sp>
        <p:nvSpPr>
          <p:cNvPr id="1279" name="Google Shape;1279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81" name="Google Shape;128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84" name="Google Shape;128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77"/>
          <p:cNvSpPr txBox="1">
            <a:spLocks noGrp="1"/>
          </p:cNvSpPr>
          <p:nvPr>
            <p:ph type="subTitle" idx="1"/>
          </p:nvPr>
        </p:nvSpPr>
        <p:spPr>
          <a:xfrm>
            <a:off x="1227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Travis prevents any code from being merged into master that doesn’t pass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our criteria (lint + tests)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77"/>
          <p:cNvSpPr/>
          <p:nvPr/>
        </p:nvSpPr>
        <p:spPr>
          <a:xfrm>
            <a:off x="1352550" y="2231119"/>
            <a:ext cx="7517100" cy="960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77"/>
          <p:cNvSpPr txBox="1">
            <a:spLocks noGrp="1"/>
          </p:cNvSpPr>
          <p:nvPr>
            <p:ph type="subTitle" idx="2"/>
          </p:nvPr>
        </p:nvSpPr>
        <p:spPr>
          <a:xfrm>
            <a:off x="-12300" y="2385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Travis runs a check on any branches with pull requests to the master branch. You will only be allowed to merge the code if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passes.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Travis CI Setup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add Travis CI to your project.</a:t>
            </a:r>
            <a:b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Once complete, brainstorm with your group on project ideas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4" name="Google Shape;129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95" name="Google Shape;1295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306" name="Google Shape;1306;p8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Challenge: </a:t>
            </a:r>
            <a:br>
              <a:rPr lang="en" sz="3000" b="1">
                <a:solidFill>
                  <a:schemeClr val="dk1"/>
                </a:solidFill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Project Brainstorming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Work with your group to identify ideas, research APIs, and create project designs.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You will submit your initial project proposals by the end of class today.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7" name="Google Shape;1307;p8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69 minutes</a:t>
            </a:r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14" name="Google Shape;1314;p8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15" name="Google Shape;1315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46" name="Google Shape;104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today’s class, we will cover the following: </a:t>
            </a:r>
            <a:endParaRPr/>
          </a:p>
        </p:txBody>
      </p:sp>
      <p:sp>
        <p:nvSpPr>
          <p:cNvPr id="1047" name="Google Shape;104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48" name="Google Shape;1048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5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Creating a project repo and adding members as collaborators.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5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5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57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Setting up a project with linting and Travis CI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4" name="Google Shape;1054;p57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Submitting your project proposal (ideas, outlines, APIs) by end of class for feedback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5" name="Google Shape;1055;p5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5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5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9"/>
          <p:cNvSpPr txBox="1">
            <a:spLocks noGrp="1"/>
          </p:cNvSpPr>
          <p:nvPr>
            <p:ph type="title"/>
          </p:nvPr>
        </p:nvSpPr>
        <p:spPr>
          <a:xfrm>
            <a:off x="2544050" y="1399975"/>
            <a:ext cx="5770200" cy="25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we enter Project 2, we’re going to focus more on </a:t>
            </a:r>
            <a:r>
              <a:rPr lang="en" sz="2800" b="1" dirty="0">
                <a:solidFill>
                  <a:schemeClr val="dk1"/>
                </a:solidFill>
              </a:rPr>
              <a:t>code quality</a:t>
            </a:r>
            <a:r>
              <a:rPr lang="en" sz="2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Today we’ll cover using a JavaScript linter and Travis CI checks to achieve this.</a:t>
            </a:r>
            <a:endParaRPr sz="2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1" name="Google Shape;1071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72" name="Google Shape;1072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674" y="1578775"/>
            <a:ext cx="5413348" cy="32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vs. Project 1</a:t>
            </a:r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Project 1, in Project 2 you will be provided with some boilerplate code to jumpstart your applications. This will save some time and ensure that you can dive into building features for your apps.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Worry!</a:t>
            </a:r>
            <a:endParaRPr/>
          </a:p>
        </p:txBody>
      </p:sp>
      <p:sp>
        <p:nvSpPr>
          <p:cNvPr id="1088" name="Google Shape;1088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You’ll have plenty of time to brainstorm project ideas before submitting your proposals for review by the end of class.</a:t>
            </a:r>
            <a:endParaRPr/>
          </a:p>
        </p:txBody>
      </p:sp>
      <p:sp>
        <p:nvSpPr>
          <p:cNvPr id="1089" name="Google Shape;1089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1" name="Google Shape;1091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Project 2: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To build a great project!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7" name="Google Shape;1097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03" name="Google Shape;1103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Coding Requirements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4" name="Google Shape;1104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3"/>
          <p:cNvSpPr/>
          <p:nvPr/>
        </p:nvSpPr>
        <p:spPr>
          <a:xfrm>
            <a:off x="1003925" y="3415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63"/>
          <p:cNvSpPr txBox="1">
            <a:spLocks noGrp="1"/>
          </p:cNvSpPr>
          <p:nvPr>
            <p:ph type="subTitle" idx="1"/>
          </p:nvPr>
        </p:nvSpPr>
        <p:spPr>
          <a:xfrm>
            <a:off x="0" y="3415875"/>
            <a:ext cx="911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have a directory structure that meets the MVC paradigm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7" name="Google Shape;1107;p63"/>
          <p:cNvSpPr/>
          <p:nvPr/>
        </p:nvSpPr>
        <p:spPr>
          <a:xfrm>
            <a:off x="1003800" y="38539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3"/>
          <p:cNvSpPr txBox="1">
            <a:spLocks noGrp="1"/>
          </p:cNvSpPr>
          <p:nvPr>
            <p:ph type="subTitle" idx="2"/>
          </p:nvPr>
        </p:nvSpPr>
        <p:spPr>
          <a:xfrm>
            <a:off x="0" y="38540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meet high-quality coding standards (indentation, scoping, naming, etc.)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63"/>
          <p:cNvSpPr/>
          <p:nvPr/>
        </p:nvSpPr>
        <p:spPr>
          <a:xfrm>
            <a:off x="1003875" y="25394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63"/>
          <p:cNvSpPr txBox="1">
            <a:spLocks noGrp="1"/>
          </p:cNvSpPr>
          <p:nvPr>
            <p:ph type="subTitle" idx="3"/>
          </p:nvPr>
        </p:nvSpPr>
        <p:spPr>
          <a:xfrm>
            <a:off x="-150" y="25395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utilize at least one new library, package, or technology that we haven’t discussed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63"/>
          <p:cNvSpPr/>
          <p:nvPr/>
        </p:nvSpPr>
        <p:spPr>
          <a:xfrm>
            <a:off x="1003750" y="29775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3"/>
          <p:cNvSpPr txBox="1">
            <a:spLocks noGrp="1"/>
          </p:cNvSpPr>
          <p:nvPr>
            <p:ph type="subTitle" idx="4"/>
          </p:nvPr>
        </p:nvSpPr>
        <p:spPr>
          <a:xfrm>
            <a:off x="0" y="29776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have a polished UX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3"/>
          <p:cNvSpPr/>
          <p:nvPr/>
        </p:nvSpPr>
        <p:spPr>
          <a:xfrm>
            <a:off x="1003900" y="16780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3"/>
          <p:cNvSpPr txBox="1">
            <a:spLocks noGrp="1"/>
          </p:cNvSpPr>
          <p:nvPr>
            <p:ph type="subTitle" idx="5"/>
          </p:nvPr>
        </p:nvSpPr>
        <p:spPr>
          <a:xfrm>
            <a:off x="-125" y="1678175"/>
            <a:ext cx="911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implement all CRUD operations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63"/>
          <p:cNvSpPr/>
          <p:nvPr/>
        </p:nvSpPr>
        <p:spPr>
          <a:xfrm>
            <a:off x="1003775" y="21161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63"/>
          <p:cNvSpPr txBox="1">
            <a:spLocks noGrp="1"/>
          </p:cNvSpPr>
          <p:nvPr>
            <p:ph type="subTitle" idx="6"/>
          </p:nvPr>
        </p:nvSpPr>
        <p:spPr>
          <a:xfrm>
            <a:off x="0" y="21163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be deployed, including connecting to a database (for example, with Heroku and </a:t>
            </a:r>
            <a:r>
              <a:rPr lang="en" sz="1600" dirty="0" err="1">
                <a:latin typeface="Roboto"/>
                <a:ea typeface="Roboto"/>
                <a:cs typeface="Roboto"/>
                <a:sym typeface="Roboto"/>
              </a:rPr>
              <a:t>JawsDB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63"/>
          <p:cNvSpPr/>
          <p:nvPr/>
        </p:nvSpPr>
        <p:spPr>
          <a:xfrm>
            <a:off x="1003775" y="8016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7"/>
          </p:nvPr>
        </p:nvSpPr>
        <p:spPr>
          <a:xfrm>
            <a:off x="0" y="8018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use a Node and Express web server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63"/>
          <p:cNvSpPr/>
          <p:nvPr/>
        </p:nvSpPr>
        <p:spPr>
          <a:xfrm>
            <a:off x="1003775" y="1239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63"/>
          <p:cNvSpPr txBox="1">
            <a:spLocks noGrp="1"/>
          </p:cNvSpPr>
          <p:nvPr>
            <p:ph type="subTitle" idx="8"/>
          </p:nvPr>
        </p:nvSpPr>
        <p:spPr>
          <a:xfrm>
            <a:off x="0" y="12399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Must be backed by a MySQL database with an ORM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1" name="Google Shape;1121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804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252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672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2120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25420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29809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34198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3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38574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739</Words>
  <Application>Microsoft Macintosh PowerPoint</Application>
  <PresentationFormat>On-screen Show (16:9)</PresentationFormat>
  <Paragraphs>105</Paragraphs>
  <Slides>26</Slides>
  <Notes>26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Roboto Thin</vt:lpstr>
      <vt:lpstr>Amatic SC</vt:lpstr>
      <vt:lpstr>Roboto</vt:lpstr>
      <vt:lpstr>Roboto Light</vt:lpstr>
      <vt:lpstr>Arial</vt:lpstr>
      <vt:lpstr>Inconsolata</vt:lpstr>
      <vt:lpstr>Roboto Medium</vt:lpstr>
      <vt:lpstr>Simple Light</vt:lpstr>
      <vt:lpstr>Lesson 15.1</vt:lpstr>
      <vt:lpstr>Sit with your Groups!</vt:lpstr>
      <vt:lpstr>Class Objectives</vt:lpstr>
      <vt:lpstr>Project 2</vt:lpstr>
      <vt:lpstr>As we enter Project 2, we’re going to focus more on code quality. Today we’ll cover using a JavaScript linter and Travis CI checks to achieve this.</vt:lpstr>
      <vt:lpstr>Project 2 vs. Project 1</vt:lpstr>
      <vt:lpstr>Don’t Worry!</vt:lpstr>
      <vt:lpstr>Project 2:  To build a great project!</vt:lpstr>
      <vt:lpstr>Project 2: Coding Requirements</vt:lpstr>
      <vt:lpstr>Project 2: Not Required, But Nice to Have</vt:lpstr>
      <vt:lpstr>Presentation Requirements</vt:lpstr>
      <vt:lpstr>Metrics</vt:lpstr>
      <vt:lpstr>Metrics</vt:lpstr>
      <vt:lpstr>Group Activity:  Create a Repository Work with your project group to create project repos in GitHub and invite each other as collaborators.</vt:lpstr>
      <vt:lpstr>Linting</vt:lpstr>
      <vt:lpstr>What is a linter?  Why would we use one?</vt:lpstr>
      <vt:lpstr>JavaScript Linter</vt:lpstr>
      <vt:lpstr>PowerPoint Presentation</vt:lpstr>
      <vt:lpstr>There are several libraries available for linting JavaScript code, but ESLint, the one we’ll be working with, is the most popular: eslint.org</vt:lpstr>
      <vt:lpstr>Partner Activity:  No Lint Example In this activity, you will examine a JavaScript file without ESLint and attempt to identify issues with the code. </vt:lpstr>
      <vt:lpstr>Travis CI  (Continuous Integration) </vt:lpstr>
      <vt:lpstr>What Is Travis CI? </vt:lpstr>
      <vt:lpstr>Activity: Travis CI Setup In this activity, you will add Travis CI to your project.  Once complete, brainstorm with your group on project ideas</vt:lpstr>
      <vt:lpstr>PowerPoint Presentation</vt:lpstr>
      <vt:lpstr>Group Challenge:  Project Brainstorming Work with your group to identify ideas, research APIs, and create project designs. You will submit your initial project proposals by the end of class today. 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15.1</dc:title>
  <cp:lastModifiedBy>Spencer Shadley</cp:lastModifiedBy>
  <cp:revision>16</cp:revision>
  <dcterms:modified xsi:type="dcterms:W3CDTF">2020-03-03T04:23:30Z</dcterms:modified>
</cp:coreProperties>
</file>